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Montserrat"/>
      <p:regular r:id="rId12"/>
    </p:embeddedFont>
    <p:embeddedFont>
      <p:font typeface="Montserrat"/>
      <p:regular r:id="rId13"/>
    </p:embeddedFont>
    <p:embeddedFont>
      <p:font typeface="Montserrat"/>
      <p:regular r:id="rId14"/>
    </p:embeddedFont>
    <p:embeddedFont>
      <p:font typeface="Montserrat"/>
      <p:regular r:id="rId15"/>
    </p:embeddedFont>
    <p:embeddedFont>
      <p:font typeface="Heebo Light"/>
      <p:regular r:id="rId16"/>
    </p:embeddedFont>
    <p:embeddedFont>
      <p:font typeface="Heebo Light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2-1.png>
</file>

<file path=ppt/media/image-2-10.png>
</file>

<file path=ppt/media/image-2-11.png>
</file>

<file path=ppt/media/image-2-12.png>
</file>

<file path=ppt/media/image-2-13.png>
</file>

<file path=ppt/media/image-2-14.png>
</file>

<file path=ppt/media/image-2-15.png>
</file>

<file path=ppt/media/image-2-16.png>
</file>

<file path=ppt/media/image-2-17.png>
</file>

<file path=ppt/media/image-2-18.png>
</file>

<file path=ppt/media/image-2-19.png>
</file>

<file path=ppt/media/image-2-2.png>
</file>

<file path=ppt/media/image-2-3.png>
</file>

<file path=ppt/media/image-2-4.png>
</file>

<file path=ppt/media/image-2-5.png>
</file>

<file path=ppt/media/image-2-6.png>
</file>

<file path=ppt/media/image-2-7.png>
</file>

<file path=ppt/media/image-2-8.png>
</file>

<file path=ppt/media/image-2-9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image" Target="../media/image-2-7.png"/><Relationship Id="rId8" Type="http://schemas.openxmlformats.org/officeDocument/2006/relationships/image" Target="../media/image-2-8.png"/><Relationship Id="rId9" Type="http://schemas.openxmlformats.org/officeDocument/2006/relationships/image" Target="../media/image-2-9.png"/><Relationship Id="rId10" Type="http://schemas.openxmlformats.org/officeDocument/2006/relationships/image" Target="../media/image-2-10.png"/><Relationship Id="rId11" Type="http://schemas.openxmlformats.org/officeDocument/2006/relationships/image" Target="../media/image-2-11.png"/><Relationship Id="rId12" Type="http://schemas.openxmlformats.org/officeDocument/2006/relationships/image" Target="../media/image-2-12.png"/><Relationship Id="rId13" Type="http://schemas.openxmlformats.org/officeDocument/2006/relationships/image" Target="../media/image-2-13.png"/><Relationship Id="rId14" Type="http://schemas.openxmlformats.org/officeDocument/2006/relationships/image" Target="../media/image-2-14.png"/><Relationship Id="rId15" Type="http://schemas.openxmlformats.org/officeDocument/2006/relationships/image" Target="../media/image-2-15.png"/><Relationship Id="rId16" Type="http://schemas.openxmlformats.org/officeDocument/2006/relationships/image" Target="../media/image-2-16.png"/><Relationship Id="rId17" Type="http://schemas.openxmlformats.org/officeDocument/2006/relationships/image" Target="../media/image-2-17.png"/><Relationship Id="rId18" Type="http://schemas.openxmlformats.org/officeDocument/2006/relationships/image" Target="../media/image-2-18.png"/><Relationship Id="rId19" Type="http://schemas.openxmlformats.org/officeDocument/2006/relationships/image" Target="../media/image-2-19.png"/><Relationship Id="rId20" Type="http://schemas.openxmlformats.org/officeDocument/2006/relationships/slideLayout" Target="../slideLayouts/slideLayout3.xml"/><Relationship Id="rId21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9659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Solving Enterprise LLM Cost Optimization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35447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Enterprises face a complex challenge: how to harness the power of Large Language Models (LLMs) for automation without incurring runaway costs or integration nightmares.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69833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"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GopiD AI Cost Optimizer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" is your solution. This purpose-built agent intelligently selects the optimal LLM model, accurately estimates costs, provides actionable ROI, and delivers strict JSON outputs for seamless integration.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3028" y="324445"/>
            <a:ext cx="5018961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Architecture, Workflow &amp; Features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413028" y="988100"/>
            <a:ext cx="1647944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Streamlined Workflow</a:t>
            </a:r>
            <a:endParaRPr lang="en-US" sz="1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3028" y="1305163"/>
            <a:ext cx="6758226" cy="675822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466767" y="988100"/>
            <a:ext cx="147506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</a:t>
            </a:r>
            <a:endParaRPr lang="en-US" sz="11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767" y="1466850"/>
            <a:ext cx="6758226" cy="60960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893" y="1305163"/>
            <a:ext cx="353973" cy="353973"/>
          </a:xfrm>
          <a:prstGeom prst="rect">
            <a:avLst/>
          </a:prstGeom>
        </p:spPr>
      </p:pic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5097" y="1393627"/>
            <a:ext cx="141565" cy="17692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599998" y="1777008"/>
            <a:ext cx="6491764" cy="377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Multi-model Evaluation:</a:t>
            </a:r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Intelligently assesses Nova Pro, Amazon Nova Micro, Mistral, and Claude 3 Haiku for optimal performance and cost.</a:t>
            </a:r>
            <a:endParaRPr lang="en-US" sz="90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6767" y="2567345"/>
            <a:ext cx="6758226" cy="60960"/>
          </a:xfrm>
          <a:prstGeom prst="rect">
            <a:avLst/>
          </a:prstGeom>
        </p:spPr>
      </p:pic>
      <p:pic>
        <p:nvPicPr>
          <p:cNvPr id="11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8893" y="2405658"/>
            <a:ext cx="353973" cy="353973"/>
          </a:xfrm>
          <a:prstGeom prst="rect">
            <a:avLst/>
          </a:prstGeom>
        </p:spPr>
      </p:pic>
      <p:pic>
        <p:nvPicPr>
          <p:cNvPr id="12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75097" y="2494121"/>
            <a:ext cx="141565" cy="176927"/>
          </a:xfrm>
          <a:prstGeom prst="rect">
            <a:avLst/>
          </a:prstGeom>
        </p:spPr>
      </p:pic>
      <p:sp>
        <p:nvSpPr>
          <p:cNvPr id="13" name="Text 4"/>
          <p:cNvSpPr/>
          <p:nvPr/>
        </p:nvSpPr>
        <p:spPr>
          <a:xfrm>
            <a:off x="7599998" y="2877503"/>
            <a:ext cx="6491764" cy="188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Real-time Cost &amp; Credit Estimation:</a:t>
            </a:r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Provides accurate projections per scenario, ensuring budget adherence.</a:t>
            </a:r>
            <a:endParaRPr lang="en-US" sz="900" dirty="0"/>
          </a:p>
        </p:txBody>
      </p:sp>
      <p:pic>
        <p:nvPicPr>
          <p:cNvPr id="14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66767" y="3479125"/>
            <a:ext cx="6758226" cy="60960"/>
          </a:xfrm>
          <a:prstGeom prst="rect">
            <a:avLst/>
          </a:prstGeom>
        </p:spPr>
      </p:pic>
      <p:pic>
        <p:nvPicPr>
          <p:cNvPr id="15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668893" y="3317438"/>
            <a:ext cx="353973" cy="353973"/>
          </a:xfrm>
          <a:prstGeom prst="rect">
            <a:avLst/>
          </a:prstGeom>
        </p:spPr>
      </p:pic>
      <p:pic>
        <p:nvPicPr>
          <p:cNvPr id="16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775097" y="3405902"/>
            <a:ext cx="141565" cy="176927"/>
          </a:xfrm>
          <a:prstGeom prst="rect">
            <a:avLst/>
          </a:prstGeom>
        </p:spPr>
      </p:pic>
      <p:sp>
        <p:nvSpPr>
          <p:cNvPr id="17" name="Text 5"/>
          <p:cNvSpPr/>
          <p:nvPr/>
        </p:nvSpPr>
        <p:spPr>
          <a:xfrm>
            <a:off x="7599998" y="3789283"/>
            <a:ext cx="6491764" cy="188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Actionable ROI Calculations:</a:t>
            </a:r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Delivers clear return on investment insights and recommendations.</a:t>
            </a:r>
            <a:endParaRPr lang="en-US" sz="900" dirty="0"/>
          </a:p>
        </p:txBody>
      </p:sp>
      <p:pic>
        <p:nvPicPr>
          <p:cNvPr id="18" name="Image 10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66767" y="4390906"/>
            <a:ext cx="6758226" cy="60960"/>
          </a:xfrm>
          <a:prstGeom prst="rect">
            <a:avLst/>
          </a:prstGeom>
        </p:spPr>
      </p:pic>
      <p:pic>
        <p:nvPicPr>
          <p:cNvPr id="19" name="Image 11" descr="preencoded.png">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668893" y="4229219"/>
            <a:ext cx="353973" cy="353973"/>
          </a:xfrm>
          <a:prstGeom prst="rect">
            <a:avLst/>
          </a:prstGeom>
        </p:spPr>
      </p:pic>
      <p:pic>
        <p:nvPicPr>
          <p:cNvPr id="20" name="Image 12" descr="preencoded.png">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775097" y="4317683"/>
            <a:ext cx="141565" cy="176927"/>
          </a:xfrm>
          <a:prstGeom prst="rect">
            <a:avLst/>
          </a:prstGeom>
        </p:spPr>
      </p:pic>
      <p:sp>
        <p:nvSpPr>
          <p:cNvPr id="21" name="Text 6"/>
          <p:cNvSpPr/>
          <p:nvPr/>
        </p:nvSpPr>
        <p:spPr>
          <a:xfrm>
            <a:off x="7599998" y="4701064"/>
            <a:ext cx="6491764" cy="188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Robust Edge Case Handling:</a:t>
            </a:r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Gracefully manages ambiguous queries and zero-data scenarios.</a:t>
            </a:r>
            <a:endParaRPr lang="en-US" sz="900" dirty="0"/>
          </a:p>
        </p:txBody>
      </p:sp>
      <p:pic>
        <p:nvPicPr>
          <p:cNvPr id="22" name="Image 13" descr="preencoded.png">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466767" y="5302687"/>
            <a:ext cx="6758226" cy="60960"/>
          </a:xfrm>
          <a:prstGeom prst="rect">
            <a:avLst/>
          </a:prstGeom>
        </p:spPr>
      </p:pic>
      <p:pic>
        <p:nvPicPr>
          <p:cNvPr id="23" name="Image 14" descr="preencoded.png">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668893" y="5141000"/>
            <a:ext cx="353973" cy="353973"/>
          </a:xfrm>
          <a:prstGeom prst="rect">
            <a:avLst/>
          </a:prstGeom>
        </p:spPr>
      </p:pic>
      <p:pic>
        <p:nvPicPr>
          <p:cNvPr id="24" name="Image 15" descr="preencoded.png">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775097" y="5229463"/>
            <a:ext cx="141565" cy="176927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7599998" y="5612844"/>
            <a:ext cx="6491764" cy="188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Proactive Monitoring &amp; Alerts:</a:t>
            </a:r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Notifies when costs or credits approach predefined thresholds.</a:t>
            </a:r>
            <a:endParaRPr lang="en-US" sz="900" dirty="0"/>
          </a:p>
        </p:txBody>
      </p:sp>
      <p:pic>
        <p:nvPicPr>
          <p:cNvPr id="26" name="Image 16" descr="preencoded.png">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466767" y="6214467"/>
            <a:ext cx="6758226" cy="60960"/>
          </a:xfrm>
          <a:prstGeom prst="rect">
            <a:avLst/>
          </a:prstGeom>
        </p:spPr>
      </p:pic>
      <p:pic>
        <p:nvPicPr>
          <p:cNvPr id="27" name="Image 17" descr="preencoded.png">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668893" y="6052780"/>
            <a:ext cx="353973" cy="353973"/>
          </a:xfrm>
          <a:prstGeom prst="rect">
            <a:avLst/>
          </a:prstGeom>
        </p:spPr>
      </p:pic>
      <p:pic>
        <p:nvPicPr>
          <p:cNvPr id="28" name="Image 18" descr="preencoded.png">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775097" y="6141244"/>
            <a:ext cx="141565" cy="176927"/>
          </a:xfrm>
          <a:prstGeom prst="rect">
            <a:avLst/>
          </a:prstGeom>
        </p:spPr>
      </p:pic>
      <p:sp>
        <p:nvSpPr>
          <p:cNvPr id="29" name="Text 8"/>
          <p:cNvSpPr/>
          <p:nvPr/>
        </p:nvSpPr>
        <p:spPr>
          <a:xfrm>
            <a:off x="7599998" y="6524625"/>
            <a:ext cx="6491764" cy="188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Enterprise-Grade Security:</a:t>
            </a:r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AWS ecosystem processing ensures compliance and data integrity.</a:t>
            </a:r>
            <a:endParaRPr lang="en-US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6397" y="547211"/>
            <a:ext cx="8214836" cy="621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 Results &amp; Business Impact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696397" y="1566863"/>
            <a:ext cx="13237607" cy="3447812"/>
          </a:xfrm>
          <a:prstGeom prst="roundRect">
            <a:avLst>
              <a:gd name="adj" fmla="val 242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04017" y="1574483"/>
            <a:ext cx="13222367" cy="5720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03089" y="1701403"/>
            <a:ext cx="3489603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HR Onboarding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4798219" y="1701403"/>
            <a:ext cx="3579614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Cost &amp; Model Selection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8783360" y="1701403"/>
            <a:ext cx="494407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JSON: LLM, cost, ROI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04017" y="2146578"/>
            <a:ext cx="13222367" cy="57209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903089" y="2273498"/>
            <a:ext cx="3489603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Finance (Unknown)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4798219" y="2273498"/>
            <a:ext cx="3579614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Adaptive Recommendation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8783360" y="2273498"/>
            <a:ext cx="494407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JSON: data collection steps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04017" y="2718673"/>
            <a:ext cx="13222367" cy="5720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903089" y="2845594"/>
            <a:ext cx="3489603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Edge Case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4798219" y="2845594"/>
            <a:ext cx="3579614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Zero-data Processing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8783360" y="2845594"/>
            <a:ext cx="494407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JSON: zero cost advice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04017" y="3290768"/>
            <a:ext cx="13222367" cy="57209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03089" y="3417689"/>
            <a:ext cx="3489603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Multi-Dept Workflow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4798219" y="3417689"/>
            <a:ext cx="3579614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Breakdown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8783360" y="3417689"/>
            <a:ext cx="494407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JSON: dept-by-dept analysis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704017" y="3862864"/>
            <a:ext cx="13222367" cy="5720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903089" y="3989784"/>
            <a:ext cx="3489603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Monitoring/Alerts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4798219" y="3989784"/>
            <a:ext cx="3579614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Threshold Setup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8783360" y="3989784"/>
            <a:ext cx="494407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JSON: alert/monitor config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704017" y="4434959"/>
            <a:ext cx="13222367" cy="57209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903089" y="4561880"/>
            <a:ext cx="3489603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Stress Test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4798219" y="4561880"/>
            <a:ext cx="3579614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High-volume Simulation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8783360" y="4561880"/>
            <a:ext cx="494407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JSON: scaling recommendations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696397" y="5313045"/>
            <a:ext cx="2984778" cy="373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Outcomes</a:t>
            </a:r>
            <a:endParaRPr lang="en-US" sz="2350" dirty="0"/>
          </a:p>
        </p:txBody>
      </p:sp>
      <p:pic>
        <p:nvPicPr>
          <p:cNvPr id="2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397" y="5984438"/>
            <a:ext cx="497443" cy="497443"/>
          </a:xfrm>
          <a:prstGeom prst="rect">
            <a:avLst/>
          </a:prstGeom>
        </p:spPr>
      </p:pic>
      <p:sp>
        <p:nvSpPr>
          <p:cNvPr id="30" name="Text 27"/>
          <p:cNvSpPr/>
          <p:nvPr/>
        </p:nvSpPr>
        <p:spPr>
          <a:xfrm>
            <a:off x="696397" y="6730603"/>
            <a:ext cx="4246721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Cost Savings: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Typical prompt uses just 3-5 credits, ensuring highly efficient live enterprise scenarios.</a:t>
            </a:r>
            <a:endParaRPr lang="en-US" sz="1550" dirty="0"/>
          </a:p>
        </p:txBody>
      </p:sp>
      <p:pic>
        <p:nvPicPr>
          <p:cNvPr id="3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1839" y="5984438"/>
            <a:ext cx="497443" cy="497443"/>
          </a:xfrm>
          <a:prstGeom prst="rect">
            <a:avLst/>
          </a:prstGeom>
        </p:spPr>
      </p:pic>
      <p:sp>
        <p:nvSpPr>
          <p:cNvPr id="32" name="Text 28"/>
          <p:cNvSpPr/>
          <p:nvPr/>
        </p:nvSpPr>
        <p:spPr>
          <a:xfrm>
            <a:off x="5191839" y="6730603"/>
            <a:ext cx="4246721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Scalability: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Agent is ready for rapid integration and scaling, designed for high-volume enterprise demands.</a:t>
            </a:r>
            <a:endParaRPr lang="en-US" sz="1550" dirty="0"/>
          </a:p>
        </p:txBody>
      </p:sp>
      <p:pic>
        <p:nvPicPr>
          <p:cNvPr id="3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7282" y="5984438"/>
            <a:ext cx="497443" cy="497443"/>
          </a:xfrm>
          <a:prstGeom prst="rect">
            <a:avLst/>
          </a:prstGeom>
        </p:spPr>
      </p:pic>
      <p:sp>
        <p:nvSpPr>
          <p:cNvPr id="34" name="Text 29"/>
          <p:cNvSpPr/>
          <p:nvPr/>
        </p:nvSpPr>
        <p:spPr>
          <a:xfrm>
            <a:off x="9687282" y="6730603"/>
            <a:ext cx="4246721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Security &amp; Transparency: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Built for clear business ROI, seamless adoption, and complete auditability.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9606" y="518279"/>
            <a:ext cx="7225308" cy="588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Why GopiD AI Cost Optimizer?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659606" y="1483995"/>
            <a:ext cx="753785" cy="1387078"/>
          </a:xfrm>
          <a:prstGeom prst="roundRect">
            <a:avLst>
              <a:gd name="adj" fmla="val 36005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112" y="2000845"/>
            <a:ext cx="282654" cy="35337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01748" y="1672352"/>
            <a:ext cx="3214449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Beyond Basic Optimization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601748" y="2079784"/>
            <a:ext cx="12369046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Unlike generic solutions, GopiD is purpose-built to navigate the unique complexities of enterprise LLM usage, offering granular control and predictive insights.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59606" y="3012400"/>
            <a:ext cx="753785" cy="1387078"/>
          </a:xfrm>
          <a:prstGeom prst="roundRect">
            <a:avLst>
              <a:gd name="adj" fmla="val 36005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112" y="3529251"/>
            <a:ext cx="282654" cy="35337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601748" y="3200757"/>
            <a:ext cx="2484120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 Integration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1601748" y="3608189"/>
            <a:ext cx="12369046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With strict JSON outputs and an API-first design, it plugs directly into your existing CRM, ERP, and BI tools, minimizing disruption and maximizing utility.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659606" y="4540806"/>
            <a:ext cx="753785" cy="1130737"/>
          </a:xfrm>
          <a:prstGeom prst="roundRect">
            <a:avLst>
              <a:gd name="adj" fmla="val 36005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112" y="4929426"/>
            <a:ext cx="282654" cy="35337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601748" y="4729163"/>
            <a:ext cx="2878217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Future-Proofed for Scale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1601748" y="5136594"/>
            <a:ext cx="12369046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Designed for elasticity, GopiD adapts to your growing LLM needs, from pilot projects to company-wide adoption, ensuring sustained ROI.</a:t>
            </a:r>
            <a:endParaRPr lang="en-US" sz="1450" dirty="0"/>
          </a:p>
        </p:txBody>
      </p:sp>
      <p:sp>
        <p:nvSpPr>
          <p:cNvPr id="15" name="Shape 10"/>
          <p:cNvSpPr/>
          <p:nvPr/>
        </p:nvSpPr>
        <p:spPr>
          <a:xfrm>
            <a:off x="659606" y="5812869"/>
            <a:ext cx="753785" cy="1387078"/>
          </a:xfrm>
          <a:prstGeom prst="roundRect">
            <a:avLst>
              <a:gd name="adj" fmla="val 36005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112" y="6329720"/>
            <a:ext cx="282654" cy="35337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601748" y="6001226"/>
            <a:ext cx="2412802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Trusted &amp; Compliant</a:t>
            </a:r>
            <a:endParaRPr lang="en-US" sz="1850" dirty="0"/>
          </a:p>
        </p:txBody>
      </p:sp>
      <p:sp>
        <p:nvSpPr>
          <p:cNvPr id="18" name="Text 12"/>
          <p:cNvSpPr/>
          <p:nvPr/>
        </p:nvSpPr>
        <p:spPr>
          <a:xfrm>
            <a:off x="1601748" y="6408658"/>
            <a:ext cx="12369046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Operating within the secure AWS ecosystem and designed with auditability in mind, GopiD ensures your data and operations meet stringent enterprise standards.</a:t>
            </a:r>
            <a:endParaRPr lang="en-US" sz="1450" dirty="0"/>
          </a:p>
        </p:txBody>
      </p:sp>
      <p:sp>
        <p:nvSpPr>
          <p:cNvPr id="19" name="Text 13"/>
          <p:cNvSpPr/>
          <p:nvPr/>
        </p:nvSpPr>
        <p:spPr>
          <a:xfrm>
            <a:off x="659606" y="7411879"/>
            <a:ext cx="13311188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GopiD AI Cost Optimizer isn't just a tool; it's a strategic asset that transforms LLM costs from a liability into a measurable advantage.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0088" y="708065"/>
            <a:ext cx="9146977" cy="625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Ready to Optimize Your LLM Spend?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00088" y="1833205"/>
            <a:ext cx="3000494" cy="375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Takeaways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700088" y="2408277"/>
            <a:ext cx="6371153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Intelligent Model Selection: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AI-driven choice for optimal performance and cost.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00088" y="3118366"/>
            <a:ext cx="6371153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Transparent Cost Control: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Real-time estimation and ROI for predictable budgeting.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00088" y="3828455"/>
            <a:ext cx="6371153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Seamless Enterprise Integration: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Strict JSON output for easy workflow adoption.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00088" y="4538543"/>
            <a:ext cx="6371153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Robust &amp; Secure: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Handles edge cases, monitors thresholds, and ensures compliance.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6779" y="1833205"/>
            <a:ext cx="3000494" cy="375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 Steps</a:t>
            </a:r>
            <a:endParaRPr lang="en-US" sz="2350" dirty="0"/>
          </a:p>
        </p:txBody>
      </p:sp>
      <p:sp>
        <p:nvSpPr>
          <p:cNvPr id="9" name="Shape 7"/>
          <p:cNvSpPr/>
          <p:nvPr/>
        </p:nvSpPr>
        <p:spPr>
          <a:xfrm>
            <a:off x="7566779" y="2433280"/>
            <a:ext cx="200025" cy="1232654"/>
          </a:xfrm>
          <a:prstGeom prst="roundRect">
            <a:avLst>
              <a:gd name="adj" fmla="val 4200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6829" y="2633305"/>
            <a:ext cx="397740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1. Request a Personalized Demo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966829" y="3145869"/>
            <a:ext cx="5971103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See GopiD in action with your specific use cases.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866817" y="3815953"/>
            <a:ext cx="200025" cy="1232654"/>
          </a:xfrm>
          <a:prstGeom prst="roundRect">
            <a:avLst>
              <a:gd name="adj" fmla="val 4200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266867" y="4015978"/>
            <a:ext cx="3261717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2. Explore Documentation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8266867" y="4528542"/>
            <a:ext cx="5671066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Dive deeper into technical specifications and integration guides.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8166854" y="5198626"/>
            <a:ext cx="200025" cy="1552694"/>
          </a:xfrm>
          <a:prstGeom prst="roundRect">
            <a:avLst>
              <a:gd name="adj" fmla="val 4200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566904" y="5398651"/>
            <a:ext cx="3300651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 Start Your Pilot Program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8566904" y="5911215"/>
            <a:ext cx="5371028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Experience the cost savings firsthand in a controlled environment.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700088" y="7201376"/>
            <a:ext cx="13230225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GopiD AI Cost Optimizer: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Optimize. Integrate. Comply.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2025-07-17T11:05:35Z</dcterms:created>
  <dcterms:modified xsi:type="dcterms:W3CDTF">2025-07-17T11:05:35Z</dcterms:modified>
</cp:coreProperties>
</file>